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49"/>
  </p:notesMasterIdLst>
  <p:sldIdLst>
    <p:sldId id="256" r:id="rId4"/>
    <p:sldId id="939" r:id="rId5"/>
    <p:sldId id="976" r:id="rId6"/>
    <p:sldId id="977" r:id="rId7"/>
    <p:sldId id="959" r:id="rId8"/>
    <p:sldId id="980" r:id="rId9"/>
    <p:sldId id="986" r:id="rId10"/>
    <p:sldId id="988" r:id="rId11"/>
    <p:sldId id="989" r:id="rId12"/>
    <p:sldId id="990" r:id="rId13"/>
    <p:sldId id="987" r:id="rId14"/>
    <p:sldId id="992" r:id="rId15"/>
    <p:sldId id="994" r:id="rId16"/>
    <p:sldId id="993" r:id="rId17"/>
    <p:sldId id="991" r:id="rId18"/>
    <p:sldId id="996" r:id="rId19"/>
    <p:sldId id="995" r:id="rId20"/>
    <p:sldId id="979" r:id="rId21"/>
    <p:sldId id="981" r:id="rId22"/>
    <p:sldId id="997" r:id="rId23"/>
    <p:sldId id="998" r:id="rId24"/>
    <p:sldId id="999" r:id="rId25"/>
    <p:sldId id="982" r:id="rId26"/>
    <p:sldId id="1001" r:id="rId27"/>
    <p:sldId id="983" r:id="rId28"/>
    <p:sldId id="472" r:id="rId29"/>
    <p:sldId id="1002" r:id="rId30"/>
    <p:sldId id="944" r:id="rId31"/>
    <p:sldId id="968" r:id="rId32"/>
    <p:sldId id="946" r:id="rId33"/>
    <p:sldId id="947" r:id="rId34"/>
    <p:sldId id="984" r:id="rId35"/>
    <p:sldId id="1003" r:id="rId36"/>
    <p:sldId id="897" r:id="rId37"/>
    <p:sldId id="293" r:id="rId38"/>
    <p:sldId id="901" r:id="rId39"/>
    <p:sldId id="895" r:id="rId40"/>
    <p:sldId id="268" r:id="rId41"/>
    <p:sldId id="924" r:id="rId42"/>
    <p:sldId id="985" r:id="rId43"/>
    <p:sldId id="962" r:id="rId44"/>
    <p:sldId id="482" r:id="rId45"/>
    <p:sldId id="965" r:id="rId46"/>
    <p:sldId id="967" r:id="rId47"/>
    <p:sldId id="974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1"/>
    <p:restoredTop sz="94664"/>
  </p:normalViewPr>
  <p:slideViewPr>
    <p:cSldViewPr snapToGrid="0">
      <p:cViewPr varScale="1">
        <p:scale>
          <a:sx n="151" d="100"/>
          <a:sy n="151" d="100"/>
        </p:scale>
        <p:origin x="216" y="8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258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5420-BDF6-0A4F-9A04-F894B386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5E3D-10B6-7145-BA23-013BEA83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B85C-DFB6-1B41-A5D1-7705715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3B8-8D74-E94F-8C60-65FB4CE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560D-F949-2547-81A9-FF54115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C6F-CEC2-0049-BC10-620D050B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C1E6-98C9-F34D-AF5E-A7AB2C96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B145-1E77-4B41-A9FE-F176618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3C5-934D-E646-BF4E-D1E406D5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F3C32-652F-A340-A687-B0E4BB2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8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543-A71E-1D4E-8E64-9AC09FCA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A11E-9B89-8343-848B-DFB7E5E0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200C-A1F4-B04D-8836-183DE3F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0BBE-655F-F046-8936-F68A58F1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0CE2-AD47-D949-B00F-4BB57DD1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9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BA92-2B42-A943-96C8-7E46E27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814-FB8C-AB4A-9174-4D32BA35F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09D8-4296-F341-AC3E-3C10C0868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F11A-AEF8-4140-887E-7970879F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C8B-1209-C344-B173-5BF24FD6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B894-C4E2-5346-AB13-A169FED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2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BF7-95B2-F041-BEAE-B3B047A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F874-701A-E442-8047-042749C5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A887-28C5-ED4F-9469-E69363A9C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FA7B-4FB7-EF4D-A199-334C1A2D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90B2-AEE9-D04F-9689-DF8E08F0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A437C-E4DF-1949-AC27-0B16010C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9243-2143-5C4B-9716-A7346F8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C70E-7391-9A48-98E3-E107FCD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2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CD7-9594-A04C-BBB1-4D079F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34C-779C-0F4C-A13E-5DCEF83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A925-5B69-564B-95B7-AB8455B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017A5-6F81-324C-AAA3-750C44D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094-FC0C-0B4C-84CF-21B3BE0F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4BAA6-ED51-574B-A13D-8A27EC3F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514E-6DDF-E640-80AF-8B477DA5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14D-A0E5-A345-8EF2-A63C4D4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C0F4-28F2-AD41-B015-C1799AE28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FDE1-3DED-0342-BC8F-5E7E9791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6DD6-982D-DD41-8CA1-3A6FFB42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0A05-DF67-C942-BA62-1A25698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4AE0-6576-B948-A4E1-C30484F5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0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E84-E5D5-734A-85F3-EBF2E568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F8FA7-1610-B04C-B1E4-83FC56015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E578-236E-B045-9F6F-36BAFBEB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6D5C-53BF-144E-8AEE-570251BD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98B4-3C2C-2241-B39A-1981DBC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628A-11BB-8F42-90C5-AC8DDFE9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97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B737-BBA2-7C4D-A687-64BC5E2C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43A3-5111-E640-AC2D-A2F2B6F3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0BFE-B17B-9242-BAA5-72BE717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F42D-80B2-5243-9C1D-D4BB3E3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09CF7-BDAF-F141-A728-A4AB24C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58BD5-6099-AC4A-86EA-02D97485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899C3-431F-E145-94AF-F4E26E1C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AFFA-6C77-524A-93B2-AA548667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2DBF-F27E-C343-91F9-1ECDCFA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D1F-9551-4F45-819F-25FF8EC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40903-96E9-664F-BE5E-68F5FBC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B9785-5988-5C43-BDB6-C4F8B453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8082-D8A2-6746-A61D-07067071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30ED-A1E9-DA44-8AB2-FDF4252D17D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D34-C4F8-1744-9C4E-DE7C669E8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EF3-B6CB-B644-9ABB-D5AB0E76E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6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s://georgelakoff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39.gif"/><Relationship Id="rId4" Type="http://schemas.openxmlformats.org/officeDocument/2006/relationships/image" Target="../media/image36.gif"/><Relationship Id="rId9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2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hyperlink" Target="https://youtu.be/4ow0Qwhy1-c?t=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65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59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64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2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1.png"/><Relationship Id="rId23" Type="http://schemas.openxmlformats.org/officeDocument/2006/relationships/image" Target="../media/image63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0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6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7.png"/><Relationship Id="rId14" Type="http://schemas.microsoft.com/office/2007/relationships/diagramDrawing" Target="../diagrams/drawin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68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69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3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4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34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hyperlink" Target="https://en.wikipedia.org/wiki/Henri_Poincar%C3%A9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Z_S6hs29s?t=55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qilotech.com%2Fblog%2Fokr-for-executing-your-ceos-priorities%2F&amp;psig=AOvVaw08aVXNP7uzRCL8BvLccdtb&amp;ust=1600128161193000&amp;source=images&amp;cd=vfe&amp;ved=2ahUKEwj2gLWGrOfrAhXUHysKHbM0A4MQjRx6BAgAEAc" TargetMode="External"/><Relationship Id="rId7" Type="http://schemas.microsoft.com/office/2007/relationships/hdphoto" Target="../media/hdphoto6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5" Type="http://schemas.microsoft.com/office/2007/relationships/hdphoto" Target="../media/hdphoto5.wdp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/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/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/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/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/>
          </p:nvPr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>
            <p:extLst/>
          </p:nvPr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42603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 (Today)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Midterm Report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017725"/>
            <a:ext cx="40452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/>
              <a:t>Final Reports and Celebration</a:t>
            </a:r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/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4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for Large-Scale Knowledge</a:t>
            </a:r>
            <a:br>
              <a:rPr lang="en" dirty="0"/>
            </a:br>
            <a:r>
              <a:rPr lang="en" dirty="0"/>
              <a:t>Representation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chemeClr val="accent1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Demo of Open AI’s GPT-3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91F5B97-C7E3-5040-827E-163F1B927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94" y="1124097"/>
            <a:ext cx="5906845" cy="37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34731-A7F1-2440-A68F-7F514539A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Logic Model (OKRs) as a </a:t>
            </a:r>
            <a:br>
              <a:rPr lang="en-US" dirty="0"/>
            </a:br>
            <a:r>
              <a:rPr lang="en-US" dirty="0"/>
              <a:t>Transdisciplinary Foundation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017FD-9C0F-5744-9DD0-0A09D7B690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1595" y="2632472"/>
            <a:ext cx="3960809" cy="22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43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Reference Materials on OKRs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388AE-120E-B947-9C6F-C665E2C3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11" y="1140827"/>
            <a:ext cx="2381541" cy="3580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B5AAB-C906-094B-BCA9-AB99CB0D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173" y="1139191"/>
            <a:ext cx="2325654" cy="3524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4905E-488B-F14C-8C1F-08CAD3B7A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648" y="1144101"/>
            <a:ext cx="2253494" cy="35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89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85763" y="774822"/>
            <a:ext cx="8372475" cy="3644430"/>
          </a:xfrm>
          <a:prstGeom prst="roundRect">
            <a:avLst/>
          </a:prstGeom>
          <a:solidFill>
            <a:schemeClr val="tx2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Describe the </a:t>
            </a:r>
            <a:r>
              <a:rPr lang="en-US" sz="15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Spatial and Temporal boundaries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of the project.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27740-7F75-514C-AE63-691AEC8EF55E}"/>
              </a:ext>
            </a:extLst>
          </p:cNvPr>
          <p:cNvSpPr txBox="1"/>
          <p:nvPr/>
        </p:nvSpPr>
        <p:spPr>
          <a:xfrm>
            <a:off x="3124451" y="2211798"/>
            <a:ext cx="2873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Concrete Implementation Process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When and how the boundaries of the previously defined ”Context” could be broken?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491517" y="1102044"/>
            <a:ext cx="8133157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Mission Statement written in an imperative sentence with reference to “</a:t>
              </a:r>
              <a:r>
                <a:rPr lang="en-US" sz="15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Context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”.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Conditional statements of the implementation outcomes that satisfy the “</a:t>
              </a:r>
              <a:r>
                <a:rPr lang="en-US" sz="15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Goal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”.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579728"/>
            <a:ext cx="2430000" cy="15746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A list of </a:t>
            </a:r>
            <a:r>
              <a:rPr lang="en-US" sz="15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noun phrases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that  declares the deliverable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items from proposed activities</a:t>
            </a: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59533" y="2516182"/>
            <a:ext cx="2863988" cy="1755074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Activities</a:t>
            </a:r>
          </a:p>
          <a:p>
            <a:pPr defTabSz="685800">
              <a:buClrTx/>
            </a:pPr>
            <a:r>
              <a:rPr lang="en-US" altLang="zh-CN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A structured set of actions that depicts implementation activities.</a:t>
            </a:r>
          </a:p>
          <a:p>
            <a:pPr defTabSz="685800">
              <a:buClrTx/>
            </a:pPr>
            <a:r>
              <a:rPr lang="en-US" altLang="zh-CN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Ideally written in a formalized process specification language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23521" y="2584762"/>
            <a:ext cx="2815048" cy="1574696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Prescribe the </a:t>
            </a:r>
            <a:r>
              <a:rPr lang="en-US" altLang="zh-CN" sz="15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required resources </a:t>
            </a:r>
            <a:r>
              <a:rPr lang="en-US" altLang="zh-CN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to be consumed in the implementation Process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683906C-E8C4-422F-AA3A-E6983CFCC0D8}"/>
              </a:ext>
            </a:extLst>
          </p:cNvPr>
          <p:cNvSpPr txBox="1"/>
          <p:nvPr/>
        </p:nvSpPr>
        <p:spPr>
          <a:xfrm>
            <a:off x="3483787" y="774822"/>
            <a:ext cx="22463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altLang="zh-CN" sz="1500" b="1" kern="1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  <a:cs typeface="+mn-cs"/>
              </a:rPr>
              <a:t>Contextualized Objectives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DC5CB4-4615-B744-B5BB-D21AD64670FC}"/>
              </a:ext>
            </a:extLst>
          </p:cNvPr>
          <p:cNvCxnSpPr>
            <a:cxnSpLocks/>
          </p:cNvCxnSpPr>
          <p:nvPr/>
        </p:nvCxnSpPr>
        <p:spPr>
          <a:xfrm>
            <a:off x="385763" y="2224498"/>
            <a:ext cx="8372475" cy="0"/>
          </a:xfrm>
          <a:prstGeom prst="line">
            <a:avLst/>
          </a:prstGeom>
          <a:ln w="635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7F34B7-DAFA-4742-8F37-7EAD738B752C}"/>
              </a:ext>
            </a:extLst>
          </p:cNvPr>
          <p:cNvGrpSpPr/>
          <p:nvPr/>
        </p:nvGrpSpPr>
        <p:grpSpPr>
          <a:xfrm>
            <a:off x="458932" y="2224497"/>
            <a:ext cx="8333235" cy="2312642"/>
            <a:chOff x="514350" y="4032403"/>
            <a:chExt cx="11110980" cy="3083522"/>
          </a:xfrm>
        </p:grpSpPr>
        <p:sp>
          <p:nvSpPr>
            <p:cNvPr id="30" name="Round Same Side Corner Rectangle 29">
              <a:extLst>
                <a:ext uri="{FF2B5EF4-FFF2-40B4-BE49-F238E27FC236}">
                  <a16:creationId xmlns:a16="http://schemas.microsoft.com/office/drawing/2014/main" id="{7A9111F9-8D88-3740-8DD9-0E2B9A5EECCA}"/>
                </a:ext>
              </a:extLst>
            </p:cNvPr>
            <p:cNvSpPr/>
            <p:nvPr/>
          </p:nvSpPr>
          <p:spPr>
            <a:xfrm rot="10800000">
              <a:off x="819150" y="4362139"/>
              <a:ext cx="10806180" cy="2753786"/>
            </a:xfrm>
            <a:prstGeom prst="round2Same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Round Same Side Corner Rectangle 28">
              <a:extLst>
                <a:ext uri="{FF2B5EF4-FFF2-40B4-BE49-F238E27FC236}">
                  <a16:creationId xmlns:a16="http://schemas.microsoft.com/office/drawing/2014/main" id="{C48D92A3-DB2C-2344-B7B6-E8FAF1FF34A1}"/>
                </a:ext>
              </a:extLst>
            </p:cNvPr>
            <p:cNvSpPr/>
            <p:nvPr/>
          </p:nvSpPr>
          <p:spPr>
            <a:xfrm rot="10800000">
              <a:off x="666750" y="4209739"/>
              <a:ext cx="10806180" cy="2753786"/>
            </a:xfrm>
            <a:prstGeom prst="round2SameRect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72AFBC6-2B8E-7C4F-97D7-F85FD6DB838B}"/>
                </a:ext>
              </a:extLst>
            </p:cNvPr>
            <p:cNvGrpSpPr/>
            <p:nvPr/>
          </p:nvGrpSpPr>
          <p:grpSpPr>
            <a:xfrm>
              <a:off x="514350" y="4032403"/>
              <a:ext cx="10806180" cy="2778722"/>
              <a:chOff x="514350" y="5761512"/>
              <a:chExt cx="10806180" cy="277872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D4A8B99-44B8-CA40-9F5E-BF9612DA09B1}"/>
                  </a:ext>
                </a:extLst>
              </p:cNvPr>
              <p:cNvGrpSpPr/>
              <p:nvPr/>
            </p:nvGrpSpPr>
            <p:grpSpPr>
              <a:xfrm>
                <a:off x="514350" y="5786448"/>
                <a:ext cx="10806180" cy="2753786"/>
                <a:chOff x="514350" y="5786448"/>
                <a:chExt cx="10806180" cy="2753786"/>
              </a:xfrm>
            </p:grpSpPr>
            <p:sp>
              <p:nvSpPr>
                <p:cNvPr id="2" name="Round Same Side Corner Rectangle 1">
                  <a:extLst>
                    <a:ext uri="{FF2B5EF4-FFF2-40B4-BE49-F238E27FC236}">
                      <a16:creationId xmlns:a16="http://schemas.microsoft.com/office/drawing/2014/main" id="{D91001FB-BBBE-CB44-B92B-9C89AC2371CB}"/>
                    </a:ext>
                  </a:extLst>
                </p:cNvPr>
                <p:cNvSpPr/>
                <p:nvPr/>
              </p:nvSpPr>
              <p:spPr>
                <a:xfrm rot="10800000">
                  <a:off x="514350" y="5786448"/>
                  <a:ext cx="10806180" cy="2753786"/>
                </a:xfrm>
                <a:prstGeom prst="round2SameRect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标注: 左箭头 25">
                  <a:extLst>
                    <a:ext uri="{FF2B5EF4-FFF2-40B4-BE49-F238E27FC236}">
                      <a16:creationId xmlns:a16="http://schemas.microsoft.com/office/drawing/2014/main" id="{17C8E144-ED31-374C-B9FE-D3668315F0B3}"/>
                    </a:ext>
                  </a:extLst>
                </p:cNvPr>
                <p:cNvSpPr/>
                <p:nvPr/>
              </p:nvSpPr>
              <p:spPr>
                <a:xfrm>
                  <a:off x="7465182" y="6267114"/>
                  <a:ext cx="3753397" cy="2099594"/>
                </a:xfrm>
                <a:prstGeom prst="leftArrowCallout">
                  <a:avLst>
                    <a:gd name="adj1" fmla="val 19247"/>
                    <a:gd name="adj2" fmla="val 28225"/>
                    <a:gd name="adj3" fmla="val 14747"/>
                    <a:gd name="adj4" fmla="val 85875"/>
                  </a:avLst>
                </a:pr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685800">
                    <a:buClrTx/>
                  </a:pPr>
                  <a:r>
                    <a:rPr lang="en-US" altLang="zh-CN" sz="1800" b="1" kern="120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Bank Gothic Medium" pitchFamily="2" charset="77"/>
                      <a:ea typeface="等线" panose="02010600030101010101" pitchFamily="2" charset="-122"/>
                    </a:rPr>
                    <a:t>Inputs</a:t>
                  </a:r>
                </a:p>
                <a:p>
                  <a:pPr defTabSz="685800">
                    <a:buClrTx/>
                  </a:pPr>
                  <a:r>
                    <a:rPr lang="en-US" altLang="zh-CN" sz="1500" kern="120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Avenir Next Condensed Ultra Lig" panose="020B0206020202020204" pitchFamily="34" charset="77"/>
                      <a:ea typeface="等线" panose="02010600030101010101" pitchFamily="2" charset="-122"/>
                    </a:rPr>
                    <a:t>Prescribe the </a:t>
                  </a:r>
                  <a:r>
                    <a:rPr lang="en-US" altLang="zh-CN" sz="1500" b="1" kern="120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Avenir Next Condensed Ultra Lig" panose="020B0206020202020204" pitchFamily="34" charset="77"/>
                      <a:ea typeface="等线" panose="02010600030101010101" pitchFamily="2" charset="-122"/>
                    </a:rPr>
                    <a:t>required resources </a:t>
                  </a:r>
                  <a:r>
                    <a:rPr lang="en-US" altLang="zh-CN" sz="1500" kern="120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Avenir Next Condensed Ultra Lig" panose="020B0206020202020204" pitchFamily="34" charset="77"/>
                      <a:ea typeface="等线" panose="02010600030101010101" pitchFamily="2" charset="-122"/>
                    </a:rPr>
                    <a:t>to be consumed in the implementation Process </a:t>
                  </a:r>
                </a:p>
                <a:p>
                  <a:pPr algn="ctr" defTabSz="685800">
                    <a:buClrTx/>
                  </a:pPr>
                  <a:endParaRPr lang="zh-CN" altLang="en-US" sz="1350" kern="1200" dirty="0">
                    <a:solidFill>
                      <a:prstClr val="white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5" name="标注: 左箭头 7">
                  <a:extLst>
                    <a:ext uri="{FF2B5EF4-FFF2-40B4-BE49-F238E27FC236}">
                      <a16:creationId xmlns:a16="http://schemas.microsoft.com/office/drawing/2014/main" id="{8007B05D-DDE6-C345-B17E-79CCDF842C26}"/>
                    </a:ext>
                  </a:extLst>
                </p:cNvPr>
                <p:cNvSpPr/>
                <p:nvPr/>
              </p:nvSpPr>
              <p:spPr>
                <a:xfrm>
                  <a:off x="3646530" y="6069786"/>
                  <a:ext cx="3818651" cy="2340098"/>
                </a:xfrm>
                <a:prstGeom prst="leftArrowCallout">
                  <a:avLst>
                    <a:gd name="adj1" fmla="val 19247"/>
                    <a:gd name="adj2" fmla="val 28225"/>
                    <a:gd name="adj3" fmla="val 16489"/>
                    <a:gd name="adj4" fmla="val 85875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</a:pPr>
                  <a:r>
                    <a:rPr lang="en-US" altLang="zh-CN" sz="1800" b="1" kern="120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Bank Gothic Medium" pitchFamily="2" charset="77"/>
                      <a:ea typeface="等线" panose="02010600030101010101" pitchFamily="2" charset="-122"/>
                    </a:rPr>
                    <a:t>Activities</a:t>
                  </a:r>
                </a:p>
                <a:p>
                  <a:pPr defTabSz="685800">
                    <a:buClrTx/>
                  </a:pPr>
                  <a:r>
                    <a:rPr lang="en-US" altLang="zh-CN" sz="1500" kern="120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Avenir Next Condensed Ultra Lig" panose="020B0206020202020204" pitchFamily="34" charset="77"/>
                      <a:ea typeface="等线" panose="02010600030101010101" pitchFamily="2" charset="-122"/>
                    </a:rPr>
                    <a:t>A structured set of actions that depicts implementation activities.</a:t>
                  </a:r>
                </a:p>
                <a:p>
                  <a:pPr defTabSz="685800">
                    <a:buClrTx/>
                  </a:pPr>
                  <a:r>
                    <a:rPr lang="en-US" altLang="zh-CN" sz="1500" kern="120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Avenir Next Condensed Ultra Lig" panose="020B0206020202020204" pitchFamily="34" charset="77"/>
                      <a:ea typeface="等线" panose="02010600030101010101" pitchFamily="2" charset="-122"/>
                    </a:rPr>
                    <a:t>Ideally written in a formalized process specification language</a:t>
                  </a:r>
                </a:p>
                <a:p>
                  <a:pPr algn="ctr" defTabSz="685800">
                    <a:buClrTx/>
                  </a:pPr>
                  <a:endParaRPr lang="zh-CN" altLang="en-US" sz="1350" kern="1200" dirty="0">
                    <a:solidFill>
                      <a:prstClr val="white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6134929-FE0A-D84E-AAA7-5F23093EC04F}"/>
                    </a:ext>
                  </a:extLst>
                </p:cNvPr>
                <p:cNvSpPr/>
                <p:nvPr/>
              </p:nvSpPr>
              <p:spPr>
                <a:xfrm>
                  <a:off x="591622" y="6143916"/>
                  <a:ext cx="3240000" cy="2099594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685800">
                    <a:buClrTx/>
                  </a:pPr>
                  <a:r>
                    <a:rPr lang="en-US" sz="1800" b="1" kern="120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Bank Gothic Medium" pitchFamily="2" charset="77"/>
                    </a:rPr>
                    <a:t>Outputs</a:t>
                  </a:r>
                </a:p>
                <a:p>
                  <a:pPr defTabSz="685800">
                    <a:buClrTx/>
                  </a:pPr>
                  <a:r>
                    <a:rPr lang="en-US" sz="1500" kern="120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Avenir Next Condensed Ultra Lig" panose="020B0206020202020204" pitchFamily="34" charset="77"/>
                    </a:rPr>
                    <a:t>A list of </a:t>
                  </a:r>
                  <a:r>
                    <a:rPr lang="en-US" sz="1500" b="1" kern="120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Avenir Next Condensed Ultra Lig" panose="020B0206020202020204" pitchFamily="34" charset="77"/>
                    </a:rPr>
                    <a:t>noun phrases </a:t>
                  </a:r>
                  <a:r>
                    <a:rPr lang="en-US" sz="1500" kern="120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Avenir Next Condensed Ultra Lig" panose="020B0206020202020204" pitchFamily="34" charset="77"/>
                    </a:rPr>
                    <a:t>that  declares the deliverable </a:t>
                  </a:r>
                  <a:r>
                    <a:rPr lang="en-US" sz="1500" kern="1200" dirty="0">
                      <a:solidFill>
                        <a:prstClr val="white"/>
                      </a:solidFill>
                      <a:latin typeface="Avenir Next Condensed Ultra Lig" panose="020B0206020202020204" pitchFamily="34" charset="77"/>
                    </a:rPr>
                    <a:t>items from proposed activities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84C8AD-190F-E849-AD57-734814D87000}"/>
                  </a:ext>
                </a:extLst>
              </p:cNvPr>
              <p:cNvSpPr txBox="1"/>
              <p:nvPr/>
            </p:nvSpPr>
            <p:spPr>
              <a:xfrm>
                <a:off x="4111250" y="5761512"/>
                <a:ext cx="3300135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Process that Delivers Key Results</a:t>
                </a:r>
              </a:p>
            </p:txBody>
          </p:sp>
        </p:grpSp>
      </p:grpSp>
      <p:sp>
        <p:nvSpPr>
          <p:cNvPr id="31" name="Curved Right Arrow 30">
            <a:extLst>
              <a:ext uri="{FF2B5EF4-FFF2-40B4-BE49-F238E27FC236}">
                <a16:creationId xmlns:a16="http://schemas.microsoft.com/office/drawing/2014/main" id="{097ABFD7-9A25-BA4C-B51F-D90A4FCB99C9}"/>
              </a:ext>
            </a:extLst>
          </p:cNvPr>
          <p:cNvSpPr/>
          <p:nvPr/>
        </p:nvSpPr>
        <p:spPr>
          <a:xfrm flipH="1" flipV="1">
            <a:off x="5937249" y="1934134"/>
            <a:ext cx="250828" cy="482444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Curved Right Arrow 31">
            <a:extLst>
              <a:ext uri="{FF2B5EF4-FFF2-40B4-BE49-F238E27FC236}">
                <a16:creationId xmlns:a16="http://schemas.microsoft.com/office/drawing/2014/main" id="{885F73FA-9D40-5C4B-B82D-C6AF2F9A5F9B}"/>
              </a:ext>
            </a:extLst>
          </p:cNvPr>
          <p:cNvSpPr/>
          <p:nvPr/>
        </p:nvSpPr>
        <p:spPr>
          <a:xfrm rot="10800000" flipH="1" flipV="1">
            <a:off x="2967984" y="1934134"/>
            <a:ext cx="250828" cy="482444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0967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51829" y="1843002"/>
            <a:ext cx="8372475" cy="2576250"/>
          </a:xfrm>
          <a:prstGeom prst="round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Modern Technologies challenges the cognitive capacities of human and human societies.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Personal willingness to adopt a new cognitive foundation, and intensity of practicing this new skill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962303" y="761484"/>
            <a:ext cx="7795935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Provide a </a:t>
              </a:r>
              <a:r>
                <a:rPr lang="en-US" sz="1500" b="1" kern="1200" dirty="0">
                  <a:solidFill>
                    <a:srgbClr val="FF0000"/>
                  </a:solidFill>
                  <a:latin typeface="Avenir Next Condensed Ultra Lig" panose="020B0206020202020204" pitchFamily="34" charset="77"/>
                </a:rPr>
                <a:t>methodical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 cognitive framework to leverage contemporary technologies and cognitive science content.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Enable students to utilize cognitive methods and tools, while measuring learning outcomes accordingly.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085575"/>
            <a:ext cx="2435110" cy="21856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FF0000"/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Cognitive Science Report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 Summarize your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methods</a:t>
            </a:r>
          </a:p>
          <a:p>
            <a:pPr defTabSz="685800">
              <a:buClrTx/>
            </a:pPr>
            <a:endParaRPr lang="en-US" sz="1100" b="1" i="1" u="sng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Digitally published Learning Reports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Behavioral Data (on </a:t>
            </a:r>
            <a:r>
              <a:rPr lang="en-US" sz="1100" b="1" i="1" u="sng" kern="1200" dirty="0" err="1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MediaWiki</a:t>
            </a: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)</a:t>
            </a:r>
          </a:p>
          <a:p>
            <a:pPr defTabSz="685800">
              <a:buClrTx/>
            </a:pPr>
            <a:endParaRPr lang="en-US" sz="1100" b="1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Personally chosen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application</a:t>
            </a: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areas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Biology, Physics, Math, Literature, Social Science, Arts, …</a:t>
            </a:r>
            <a:r>
              <a:rPr lang="en-US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	</a:t>
            </a: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77930" y="2085574"/>
            <a:ext cx="2863988" cy="2185681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Activated Processes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1. Course Preparation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Content and Process design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2. Learning Program Execution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16 week exercise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3. Program Refinement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Continuous Adjustments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Periodic Refinements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66388" y="2085574"/>
            <a:ext cx="2646676" cy="2185681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Curricular Structure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Coherent with university-level curriculum design</a:t>
            </a:r>
            <a:endParaRPr lang="en-US" altLang="zh-CN" sz="1200" b="1" kern="1200" dirty="0">
              <a:solidFill>
                <a:schemeClr val="bg1"/>
              </a:solidFill>
              <a:latin typeface="Avenir Next Condensed Ultra Lig" panose="020B0206020202020204" pitchFamily="34" charset="77"/>
              <a:ea typeface="等线" panose="02010600030101010101" pitchFamily="2" charset="-122"/>
            </a:endParaRP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Content Data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A time-oriented knowledge(data) representation framework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Meta Data Formats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</a:t>
            </a: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Logic Model(OKRS), Learning Report Format, Universal Resource Locators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3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192010C8-E58C-E14A-950E-C1276BF13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100000" l="5102" r="91837">
                        <a14:foregroundMark x1="49490" y1="9804" x2="49490" y2="9804"/>
                        <a14:foregroundMark x1="49490" y1="5882" x2="49490" y2="5882"/>
                        <a14:foregroundMark x1="91837" y1="49020" x2="91837" y2="49020"/>
                        <a14:foregroundMark x1="5102" y1="49510" x2="5102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720" y="761484"/>
            <a:ext cx="413637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BAC5C58A-C9E2-6E43-89A3-A0E93590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52" b="89565" l="4580" r="91603">
                        <a14:foregroundMark x1="48855" y1="50000" x2="48855" y2="50000"/>
                        <a14:foregroundMark x1="89313" y1="48261" x2="89313" y2="48261"/>
                        <a14:foregroundMark x1="90076" y1="45652" x2="90076" y2="45652"/>
                        <a14:foregroundMark x1="90076" y1="45652" x2="90076" y2="45652"/>
                        <a14:foregroundMark x1="90076" y1="40000" x2="90076" y2="40000"/>
                        <a14:foregroundMark x1="90076" y1="40000" x2="90076" y2="40000"/>
                        <a14:foregroundMark x1="90076" y1="37391" x2="90076" y2="37391"/>
                        <a14:foregroundMark x1="90076" y1="37391" x2="90076" y2="37391"/>
                        <a14:foregroundMark x1="90076" y1="32609" x2="90076" y2="32609"/>
                        <a14:foregroundMark x1="90076" y1="32174" x2="90076" y2="32174"/>
                        <a14:foregroundMark x1="89313" y1="29565" x2="89313" y2="29565"/>
                        <a14:foregroundMark x1="90076" y1="60870" x2="90076" y2="60870"/>
                        <a14:foregroundMark x1="90076" y1="60870" x2="90076" y2="60870"/>
                        <a14:foregroundMark x1="90840" y1="56522" x2="90840" y2="56522"/>
                        <a14:foregroundMark x1="90840" y1="56522" x2="90840" y2="56522"/>
                        <a14:foregroundMark x1="90840" y1="54783" x2="90840" y2="54783"/>
                        <a14:foregroundMark x1="92366" y1="53913" x2="92366" y2="53913"/>
                        <a14:foregroundMark x1="4580" y1="68261" x2="4580" y2="68261"/>
                        <a14:foregroundMark x1="4580" y1="68261" x2="4580" y2="68261"/>
                        <a14:foregroundMark x1="43511" y1="6087" x2="43511" y2="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423" y="1255684"/>
            <a:ext cx="245980" cy="4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7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Wednesday Sep 16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Register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an account</a:t>
            </a:r>
          </a:p>
          <a:p>
            <a:pPr lvl="1"/>
            <a:r>
              <a:rPr lang="en-TW" dirty="0"/>
              <a:t>Create a personal page with bio</a:t>
            </a:r>
          </a:p>
          <a:p>
            <a:pPr lvl="1"/>
            <a:r>
              <a:rPr lang="en-TW" dirty="0"/>
              <a:t>Create a link in the personal page to your weekly learning report</a:t>
            </a:r>
          </a:p>
          <a:p>
            <a:pPr lvl="1"/>
            <a:r>
              <a:rPr lang="en-TW" dirty="0"/>
              <a:t>Learn to use Mediawiki’s Template, and Category features (use the Logic Model template)</a:t>
            </a:r>
          </a:p>
          <a:p>
            <a:pPr lvl="1"/>
            <a:r>
              <a:rPr lang="en-TW" dirty="0"/>
              <a:t>Start writing your learning report.</a:t>
            </a:r>
          </a:p>
          <a:p>
            <a:pPr lvl="2"/>
            <a:r>
              <a:rPr lang="en-TW" dirty="0"/>
              <a:t>Every week should include Logic Model</a:t>
            </a:r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3847</TotalTime>
  <Words>1672</Words>
  <Application>Microsoft Macintosh PowerPoint</Application>
  <PresentationFormat>On-screen Show (16:9)</PresentationFormat>
  <Paragraphs>356</Paragraphs>
  <Slides>45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Adobe 繁黑體 Std B</vt:lpstr>
      <vt:lpstr>等线</vt:lpstr>
      <vt:lpstr>Exo 2</vt:lpstr>
      <vt:lpstr>Roboto Condensed Light</vt:lpstr>
      <vt:lpstr>华文细黑</vt:lpstr>
      <vt:lpstr>Arial</vt:lpstr>
      <vt:lpstr>Arial Rounded MT Bold</vt:lpstr>
      <vt:lpstr>Avenir Next Condensed Ultra Lig</vt:lpstr>
      <vt:lpstr>Bank Gothic Medium</vt:lpstr>
      <vt:lpstr>Calibri</vt:lpstr>
      <vt:lpstr>Calibri Light</vt:lpstr>
      <vt:lpstr>Century Gothic</vt:lpstr>
      <vt:lpstr>Helvetica</vt:lpstr>
      <vt:lpstr>Simple Light</vt:lpstr>
      <vt:lpstr>Office Theme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Demo of Open AI’s GPT-3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Abundant Tools and Data Sources  for Large-Scale Knowledge Representation</vt:lpstr>
      <vt:lpstr>We are in the Universe, now!</vt:lpstr>
      <vt:lpstr>Discussion and Future Applications</vt:lpstr>
      <vt:lpstr>Logic Model (OKRs) as a  Transdisciplinary Foundation</vt:lpstr>
      <vt:lpstr>Reference Materials on OKRs</vt:lpstr>
      <vt:lpstr>PowerPoint Presentation</vt:lpstr>
      <vt:lpstr>PowerPoint Presentation</vt:lpstr>
      <vt:lpstr>Students Actions before Wednesday Sep 16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623</cp:revision>
  <dcterms:modified xsi:type="dcterms:W3CDTF">2020-09-21T09:16:01Z</dcterms:modified>
</cp:coreProperties>
</file>